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81" r:id="rId11"/>
    <p:sldId id="280" r:id="rId12"/>
    <p:sldId id="279" r:id="rId13"/>
    <p:sldId id="270" r:id="rId14"/>
    <p:sldId id="273" r:id="rId15"/>
    <p:sldId id="269" r:id="rId16"/>
    <p:sldId id="271" r:id="rId17"/>
    <p:sldId id="274" r:id="rId18"/>
    <p:sldId id="272" r:id="rId19"/>
    <p:sldId id="266" r:id="rId20"/>
    <p:sldId id="276" r:id="rId21"/>
    <p:sldId id="267" r:id="rId22"/>
    <p:sldId id="278" r:id="rId23"/>
    <p:sldId id="282" r:id="rId24"/>
    <p:sldId id="26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256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94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8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7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647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6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775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17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2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49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7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7F796-917A-4D95-8D21-AA83D42764B7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1D3B3-8C20-46A7-A200-0C08317E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4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다이텍</a:t>
            </a:r>
            <a:r>
              <a:rPr lang="ko-KR" altLang="en-US" dirty="0" smtClean="0"/>
              <a:t> 데이터 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11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상관석</a:t>
            </a:r>
            <a:r>
              <a:rPr lang="ko-KR" altLang="en-US" sz="3600" dirty="0" smtClean="0"/>
              <a:t> 분석 </a:t>
            </a:r>
            <a:r>
              <a:rPr lang="en-US" altLang="ko-KR" sz="3600" dirty="0" smtClean="0"/>
              <a:t>– </a:t>
            </a:r>
            <a:r>
              <a:rPr lang="ko-KR" altLang="en-US" sz="3600" dirty="0" smtClean="0"/>
              <a:t>상관계수 정렬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기준</a:t>
            </a:r>
            <a:r>
              <a:rPr lang="en-US" altLang="ko-KR" sz="3600" dirty="0" smtClean="0"/>
              <a:t>:</a:t>
            </a:r>
            <a:r>
              <a:rPr lang="ko-KR" altLang="en-US" sz="3600" dirty="0" err="1" smtClean="0"/>
              <a:t>내광성등급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sp>
        <p:nvSpPr>
          <p:cNvPr id="5" name="직사각형 4"/>
          <p:cNvSpPr/>
          <p:nvPr/>
        </p:nvSpPr>
        <p:spPr>
          <a:xfrm>
            <a:off x="241300" y="1690688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후 </a:t>
            </a:r>
            <a:r>
              <a:rPr lang="ko-KR" altLang="en-US" sz="1400" dirty="0" err="1" smtClean="0"/>
              <a:t>검사:내광성등급</a:t>
            </a:r>
            <a:r>
              <a:rPr lang="ko-KR" altLang="en-US" sz="1400" dirty="0" smtClean="0"/>
              <a:t>               1.000000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배합:Lab</a:t>
            </a:r>
            <a:r>
              <a:rPr lang="ko-KR" altLang="en-US" sz="1400" dirty="0" smtClean="0"/>
              <a:t> 배합 조제 #4 명           0.701740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배합:Lab</a:t>
            </a:r>
            <a:r>
              <a:rPr lang="ko-KR" altLang="en-US" sz="1400" dirty="0" smtClean="0"/>
              <a:t> 배합 조제 #3 명           0.701740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후가공</a:t>
            </a:r>
            <a:r>
              <a:rPr lang="ko-KR" altLang="en-US" sz="1400" dirty="0" smtClean="0"/>
              <a:t> 후 </a:t>
            </a:r>
            <a:r>
              <a:rPr lang="ko-KR" altLang="en-US" sz="1400" dirty="0" err="1" smtClean="0"/>
              <a:t>검사:K</a:t>
            </a:r>
            <a:r>
              <a:rPr lang="ko-KR" altLang="en-US" sz="1400" dirty="0" smtClean="0"/>
              <a:t>/</a:t>
            </a:r>
            <a:r>
              <a:rPr lang="ko-KR" altLang="en-US" sz="1400" dirty="0" err="1" smtClean="0"/>
              <a:t>S</a:t>
            </a:r>
            <a:r>
              <a:rPr lang="ko-KR" altLang="en-US" sz="1400" dirty="0" smtClean="0"/>
              <a:t>                0.675170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배합:Lab</a:t>
            </a:r>
            <a:r>
              <a:rPr lang="ko-KR" altLang="en-US" sz="1400" dirty="0" smtClean="0"/>
              <a:t> 배합 시료 무게  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후처리:Lab</a:t>
            </a:r>
            <a:r>
              <a:rPr lang="ko-KR" altLang="en-US" sz="1400" dirty="0" smtClean="0"/>
              <a:t> 후처리 </a:t>
            </a:r>
            <a:r>
              <a:rPr lang="ko-KR" altLang="en-US" sz="1400" dirty="0" err="1" smtClean="0"/>
              <a:t>환원세정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용수량</a:t>
            </a:r>
            <a:r>
              <a:rPr lang="ko-KR" altLang="en-US" sz="1400" dirty="0" smtClean="0"/>
              <a:t>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배합:Lab</a:t>
            </a:r>
            <a:r>
              <a:rPr lang="ko-KR" altLang="en-US" sz="1400" dirty="0" smtClean="0"/>
              <a:t> 배합 </a:t>
            </a:r>
            <a:r>
              <a:rPr lang="ko-KR" altLang="en-US" sz="1400" dirty="0" err="1" smtClean="0"/>
              <a:t>용수량</a:t>
            </a:r>
            <a:r>
              <a:rPr lang="ko-KR" altLang="en-US" sz="1400" dirty="0" smtClean="0"/>
              <a:t>    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염색:Lab</a:t>
            </a:r>
            <a:r>
              <a:rPr lang="ko-KR" altLang="en-US" sz="1400" dirty="0" smtClean="0"/>
              <a:t> 염색 </a:t>
            </a:r>
            <a:r>
              <a:rPr lang="ko-KR" altLang="en-US" sz="1400" dirty="0" err="1" smtClean="0"/>
              <a:t>상승온도</a:t>
            </a:r>
            <a:r>
              <a:rPr lang="ko-KR" altLang="en-US" sz="1400" dirty="0" smtClean="0"/>
              <a:t> #3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후처리:Lab</a:t>
            </a:r>
            <a:r>
              <a:rPr lang="ko-KR" altLang="en-US" sz="1400" dirty="0" smtClean="0"/>
              <a:t> 후처리 조제 #1 투입량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후처리:Lab</a:t>
            </a:r>
            <a:r>
              <a:rPr lang="ko-KR" altLang="en-US" sz="1400" dirty="0" smtClean="0"/>
              <a:t> 후처리 조제 #2 투입량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염색:Lab</a:t>
            </a:r>
            <a:r>
              <a:rPr lang="ko-KR" altLang="en-US" sz="1400" dirty="0" smtClean="0"/>
              <a:t> 염색 기계 ID  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염색:Lab</a:t>
            </a:r>
            <a:r>
              <a:rPr lang="ko-KR" altLang="en-US" sz="1400" dirty="0" smtClean="0"/>
              <a:t> 염색 </a:t>
            </a:r>
            <a:r>
              <a:rPr lang="ko-KR" altLang="en-US" sz="1400" dirty="0" err="1" smtClean="0"/>
              <a:t>기계명</a:t>
            </a:r>
            <a:r>
              <a:rPr lang="ko-KR" altLang="en-US" sz="1400" dirty="0" smtClean="0"/>
              <a:t>    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후처리:Lab</a:t>
            </a:r>
            <a:r>
              <a:rPr lang="ko-KR" altLang="en-US" sz="1400" dirty="0" smtClean="0"/>
              <a:t> 후처리 </a:t>
            </a:r>
            <a:r>
              <a:rPr lang="ko-KR" altLang="en-US" sz="1400" dirty="0" err="1" smtClean="0"/>
              <a:t>기계명</a:t>
            </a:r>
            <a:r>
              <a:rPr lang="ko-KR" altLang="en-US" sz="1400" dirty="0" smtClean="0"/>
              <a:t>  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후처리:Lab</a:t>
            </a:r>
            <a:r>
              <a:rPr lang="ko-KR" altLang="en-US" sz="1400" dirty="0" smtClean="0"/>
              <a:t> 후처리 </a:t>
            </a:r>
            <a:r>
              <a:rPr lang="ko-KR" altLang="en-US" sz="1400" dirty="0" err="1" smtClean="0"/>
              <a:t>기계ID</a:t>
            </a:r>
            <a:r>
              <a:rPr lang="ko-KR" altLang="en-US" sz="1400" dirty="0" smtClean="0"/>
              <a:t> 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염색:Lab</a:t>
            </a:r>
            <a:r>
              <a:rPr lang="ko-KR" altLang="en-US" sz="1400" dirty="0" smtClean="0"/>
              <a:t> 염색 </a:t>
            </a:r>
            <a:r>
              <a:rPr lang="ko-KR" altLang="en-US" sz="1400" dirty="0" err="1" smtClean="0"/>
              <a:t>하강속도</a:t>
            </a:r>
            <a:r>
              <a:rPr lang="ko-KR" altLang="en-US" sz="1400" dirty="0" smtClean="0"/>
              <a:t> #1           0.644877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염색:Lab</a:t>
            </a:r>
            <a:r>
              <a:rPr lang="ko-KR" altLang="en-US" sz="1400" dirty="0" smtClean="0"/>
              <a:t> 염색 </a:t>
            </a:r>
            <a:r>
              <a:rPr lang="ko-KR" altLang="en-US" sz="1400" dirty="0" err="1" smtClean="0"/>
              <a:t>상승속도</a:t>
            </a:r>
            <a:r>
              <a:rPr lang="ko-KR" altLang="en-US" sz="1400" dirty="0" smtClean="0"/>
              <a:t> #3           0.644877</a:t>
            </a:r>
          </a:p>
          <a:p>
            <a:r>
              <a:rPr lang="ko-KR" altLang="en-US" sz="1400" dirty="0" err="1" smtClean="0"/>
              <a:t>레시피:Dianix</a:t>
            </a:r>
            <a:r>
              <a:rPr lang="ko-KR" altLang="en-US" sz="1400" dirty="0" smtClean="0"/>
              <a:t> Black AM-SLR         0.287297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후 </a:t>
            </a:r>
            <a:r>
              <a:rPr lang="ko-KR" altLang="en-US" sz="1400" dirty="0" err="1" smtClean="0"/>
              <a:t>검사:b</a:t>
            </a:r>
            <a:r>
              <a:rPr lang="ko-KR" altLang="en-US" sz="1400" dirty="0" smtClean="0"/>
              <a:t>*                  0.240800</a:t>
            </a:r>
          </a:p>
          <a:p>
            <a:r>
              <a:rPr lang="ko-KR" altLang="en-US" sz="1400" dirty="0" err="1" smtClean="0"/>
              <a:t>레시피:Synolon</a:t>
            </a:r>
            <a:r>
              <a:rPr lang="ko-KR" altLang="en-US" sz="1400" dirty="0" smtClean="0"/>
              <a:t> Black AK-NB         0.239241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전 </a:t>
            </a:r>
            <a:r>
              <a:rPr lang="ko-KR" altLang="en-US" sz="1400" dirty="0" err="1" smtClean="0"/>
              <a:t>검사:b</a:t>
            </a:r>
            <a:r>
              <a:rPr lang="ko-KR" altLang="en-US" sz="1400" dirty="0" smtClean="0"/>
              <a:t>*                  0.237288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후가공</a:t>
            </a:r>
            <a:r>
              <a:rPr lang="ko-KR" altLang="en-US" sz="1400" dirty="0" smtClean="0"/>
              <a:t> 후 </a:t>
            </a:r>
            <a:r>
              <a:rPr lang="ko-KR" altLang="en-US" sz="1400" dirty="0" err="1" smtClean="0"/>
              <a:t>검사:b</a:t>
            </a:r>
            <a:r>
              <a:rPr lang="ko-KR" altLang="en-US" sz="1400" dirty="0" smtClean="0"/>
              <a:t>*                 0.233545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57800" y="1475244"/>
            <a:ext cx="6096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 smtClean="0"/>
              <a:t>레시피:Dorosperse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Brown</a:t>
            </a:r>
            <a:r>
              <a:rPr lang="ko-KR" altLang="en-US" sz="1400" dirty="0" smtClean="0"/>
              <a:t> K-3LR      0.221621</a:t>
            </a:r>
          </a:p>
          <a:p>
            <a:r>
              <a:rPr lang="ko-KR" altLang="en-US" sz="1400" dirty="0" err="1" smtClean="0"/>
              <a:t>레시피:Dorosperse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B</a:t>
            </a:r>
            <a:r>
              <a:rPr lang="ko-KR" altLang="en-US" sz="1400" dirty="0" smtClean="0"/>
              <a:t>/K KKL          0.205602</a:t>
            </a:r>
          </a:p>
          <a:p>
            <a:r>
              <a:rPr lang="ko-KR" altLang="en-US" sz="1400" dirty="0" err="1" smtClean="0"/>
              <a:t>레시피:Synofast</a:t>
            </a:r>
            <a:r>
              <a:rPr lang="ko-KR" altLang="en-US" sz="1400" dirty="0" smtClean="0"/>
              <a:t> 28                 0.187981</a:t>
            </a:r>
          </a:p>
          <a:p>
            <a:r>
              <a:rPr lang="ko-KR" altLang="en-US" sz="1400" dirty="0" err="1" smtClean="0"/>
              <a:t>레시피:Dianix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Grey</a:t>
            </a:r>
            <a:r>
              <a:rPr lang="ko-KR" altLang="en-US" sz="1400" dirty="0" smtClean="0"/>
              <a:t> AM-SLR          0.183176</a:t>
            </a:r>
          </a:p>
          <a:p>
            <a:r>
              <a:rPr lang="ko-KR" altLang="en-US" sz="1400" dirty="0" err="1" smtClean="0"/>
              <a:t>레시피:Synolon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Dark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Grey</a:t>
            </a:r>
            <a:r>
              <a:rPr lang="ko-KR" altLang="en-US" sz="1400" dirty="0" smtClean="0"/>
              <a:t> AK        0.175166</a:t>
            </a:r>
          </a:p>
          <a:p>
            <a:r>
              <a:rPr lang="ko-KR" altLang="en-US" sz="1400" dirty="0" err="1" smtClean="0"/>
              <a:t>레시피:Dorosperse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Dark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Grey</a:t>
            </a:r>
            <a:r>
              <a:rPr lang="ko-KR" altLang="en-US" sz="1400" dirty="0" smtClean="0"/>
              <a:t> KKL    0.130314</a:t>
            </a:r>
          </a:p>
          <a:p>
            <a:r>
              <a:rPr lang="ko-KR" altLang="en-US" sz="1400" dirty="0" err="1" smtClean="0"/>
              <a:t>레시피:Dorosperse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Yellow</a:t>
            </a:r>
            <a:r>
              <a:rPr lang="ko-KR" altLang="en-US" sz="1400" dirty="0" smtClean="0"/>
              <a:t> KKL       0.101623</a:t>
            </a:r>
          </a:p>
          <a:p>
            <a:r>
              <a:rPr lang="ko-KR" altLang="en-US" sz="1400" dirty="0" err="1" smtClean="0"/>
              <a:t>레시피:Synolon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Yellow</a:t>
            </a:r>
            <a:r>
              <a:rPr lang="ko-KR" altLang="en-US" sz="1400" dirty="0" smtClean="0"/>
              <a:t> AK           0.082333</a:t>
            </a:r>
          </a:p>
          <a:p>
            <a:r>
              <a:rPr lang="ko-KR" altLang="en-US" sz="1400" dirty="0" err="1" smtClean="0"/>
              <a:t>레시피:Dianix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Yellow</a:t>
            </a:r>
            <a:r>
              <a:rPr lang="ko-KR" altLang="en-US" sz="1400" dirty="0" smtClean="0"/>
              <a:t> AM-2R         0.041559</a:t>
            </a:r>
          </a:p>
          <a:p>
            <a:r>
              <a:rPr lang="ko-KR" altLang="en-US" sz="1400" dirty="0" err="1" smtClean="0"/>
              <a:t>레시피:Dianix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Yellow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Brown</a:t>
            </a:r>
            <a:r>
              <a:rPr lang="ko-KR" altLang="en-US" sz="1400" dirty="0" smtClean="0"/>
              <a:t> AM-R    0.013377</a:t>
            </a:r>
          </a:p>
          <a:p>
            <a:r>
              <a:rPr lang="ko-KR" altLang="en-US" sz="1400" dirty="0" err="1" smtClean="0"/>
              <a:t>레시피:Dianix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Red</a:t>
            </a:r>
            <a:r>
              <a:rPr lang="ko-KR" altLang="en-US" sz="1400" dirty="0" smtClean="0"/>
              <a:t> AM-SLR          -0.124965</a:t>
            </a:r>
          </a:p>
          <a:p>
            <a:r>
              <a:rPr lang="ko-KR" altLang="en-US" sz="1400" dirty="0" err="1" smtClean="0"/>
              <a:t>레시피:Synolon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Blue</a:t>
            </a:r>
            <a:r>
              <a:rPr lang="ko-KR" altLang="en-US" sz="1400" dirty="0" smtClean="0"/>
              <a:t> AK            -0.145609</a:t>
            </a:r>
          </a:p>
          <a:p>
            <a:r>
              <a:rPr lang="ko-KR" altLang="en-US" sz="1400" dirty="0" err="1" smtClean="0"/>
              <a:t>레시피:Dianix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Blue</a:t>
            </a:r>
            <a:r>
              <a:rPr lang="ko-KR" altLang="en-US" sz="1400" dirty="0" smtClean="0"/>
              <a:t> AM-2G          -0.161724</a:t>
            </a:r>
          </a:p>
          <a:p>
            <a:r>
              <a:rPr lang="ko-KR" altLang="en-US" sz="1400" dirty="0" err="1" smtClean="0"/>
              <a:t>레시피:Synolon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Red</a:t>
            </a:r>
            <a:r>
              <a:rPr lang="ko-KR" altLang="en-US" sz="1400" dirty="0" smtClean="0"/>
              <a:t> AK             -0.164855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후 </a:t>
            </a:r>
            <a:r>
              <a:rPr lang="ko-KR" altLang="en-US" sz="1400" dirty="0" err="1" smtClean="0"/>
              <a:t>검사:a</a:t>
            </a:r>
            <a:r>
              <a:rPr lang="ko-KR" altLang="en-US" sz="1400" dirty="0" smtClean="0"/>
              <a:t>*                 -0.180400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후가공</a:t>
            </a:r>
            <a:r>
              <a:rPr lang="ko-KR" altLang="en-US" sz="1400" dirty="0" smtClean="0"/>
              <a:t> 후 </a:t>
            </a:r>
            <a:r>
              <a:rPr lang="ko-KR" altLang="en-US" sz="1400" dirty="0" err="1" smtClean="0"/>
              <a:t>검사:a</a:t>
            </a:r>
            <a:r>
              <a:rPr lang="ko-KR" altLang="en-US" sz="1400" dirty="0" smtClean="0"/>
              <a:t>*                -0.184483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전 </a:t>
            </a:r>
            <a:r>
              <a:rPr lang="ko-KR" altLang="en-US" sz="1400" dirty="0" err="1" smtClean="0"/>
              <a:t>검사:a</a:t>
            </a:r>
            <a:r>
              <a:rPr lang="ko-KR" altLang="en-US" sz="1400" dirty="0" smtClean="0"/>
              <a:t>*                 -0.184963</a:t>
            </a:r>
          </a:p>
          <a:p>
            <a:r>
              <a:rPr lang="ko-KR" altLang="en-US" sz="1400" dirty="0" err="1" smtClean="0"/>
              <a:t>레시피:Dorosperse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Red</a:t>
            </a:r>
            <a:r>
              <a:rPr lang="ko-KR" altLang="en-US" sz="1400" dirty="0" smtClean="0"/>
              <a:t> KKL         -0.197816</a:t>
            </a:r>
          </a:p>
          <a:p>
            <a:r>
              <a:rPr lang="ko-KR" altLang="en-US" sz="1400" dirty="0" err="1" smtClean="0"/>
              <a:t>레시피:Dorosperse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Blue</a:t>
            </a:r>
            <a:r>
              <a:rPr lang="ko-KR" altLang="en-US" sz="1400" dirty="0" smtClean="0"/>
              <a:t> KKL        -0.203651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전 </a:t>
            </a:r>
            <a:r>
              <a:rPr lang="ko-KR" altLang="en-US" sz="1400" dirty="0" err="1" smtClean="0"/>
              <a:t>검사:L</a:t>
            </a:r>
            <a:r>
              <a:rPr lang="ko-KR" altLang="en-US" sz="1400" dirty="0" smtClean="0"/>
              <a:t>*                 -0.304476</a:t>
            </a:r>
          </a:p>
          <a:p>
            <a:r>
              <a:rPr lang="ko-KR" altLang="en-US" sz="1400" dirty="0" err="1" smtClean="0"/>
              <a:t>Lab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후가공</a:t>
            </a:r>
            <a:r>
              <a:rPr lang="ko-KR" altLang="en-US" sz="1400" dirty="0" smtClean="0"/>
              <a:t> 후 </a:t>
            </a:r>
            <a:r>
              <a:rPr lang="ko-KR" altLang="en-US" sz="1400" dirty="0" err="1" smtClean="0"/>
              <a:t>검사:L</a:t>
            </a:r>
            <a:r>
              <a:rPr lang="ko-KR" altLang="en-US" sz="1400" dirty="0" smtClean="0"/>
              <a:t>*                -0.308918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후 </a:t>
            </a:r>
            <a:r>
              <a:rPr lang="ko-KR" altLang="en-US" sz="1400" dirty="0" err="1" smtClean="0"/>
              <a:t>검사:L</a:t>
            </a:r>
            <a:r>
              <a:rPr lang="ko-KR" altLang="en-US" sz="1400" dirty="0" smtClean="0"/>
              <a:t>*                 -0.369986</a:t>
            </a:r>
          </a:p>
          <a:p>
            <a:r>
              <a:rPr lang="ko-KR" altLang="en-US" sz="1400" dirty="0" err="1" smtClean="0"/>
              <a:t>내광성</a:t>
            </a:r>
            <a:r>
              <a:rPr lang="ko-KR" altLang="en-US" sz="1400" dirty="0" smtClean="0"/>
              <a:t> 시험 후 </a:t>
            </a:r>
            <a:r>
              <a:rPr lang="ko-KR" altLang="en-US" sz="1400" dirty="0" err="1" smtClean="0"/>
              <a:t>검사:색차</a:t>
            </a:r>
            <a:r>
              <a:rPr lang="ko-KR" altLang="en-US" sz="1400" dirty="0" smtClean="0"/>
              <a:t>                 -0.825127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708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상관성 분석 코드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838200" y="1964859"/>
            <a:ext cx="10350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상관성 분석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corr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num_df.corr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그래프 크기 조절</a:t>
            </a:r>
            <a:endParaRPr lang="ko-KR" altLang="en-US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en-US" altLang="ko-KR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sns.set</a:t>
            </a:r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rc</a:t>
            </a:r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= {'</a:t>
            </a:r>
            <a:r>
              <a:rPr lang="en-US" altLang="ko-KR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figure.figsize</a:t>
            </a:r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':(30,16)})</a:t>
            </a:r>
            <a:endParaRPr lang="ko-KR" altLang="en-US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(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16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sns.heatmap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corr,cmap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"Greens"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linecolor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lightgray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79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986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산점도</a:t>
            </a:r>
            <a:r>
              <a:rPr lang="ko-KR" altLang="en-US" dirty="0" smtClean="0"/>
              <a:t>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주요 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</a:t>
            </a:r>
            <a:r>
              <a:rPr lang="ko-KR" altLang="en-US" dirty="0" smtClean="0"/>
              <a:t>*</a:t>
            </a:r>
            <a:r>
              <a:rPr lang="en-US" altLang="ko-KR" dirty="0" smtClean="0"/>
              <a:t>, a</a:t>
            </a:r>
            <a:r>
              <a:rPr lang="ko-KR" altLang="en-US" dirty="0" smtClean="0"/>
              <a:t>*</a:t>
            </a:r>
            <a:r>
              <a:rPr lang="en-US" altLang="ko-KR" dirty="0" smtClean="0"/>
              <a:t>, b</a:t>
            </a:r>
            <a:r>
              <a:rPr lang="ko-KR" altLang="en-US" dirty="0" smtClean="0"/>
              <a:t>*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색차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내광성</a:t>
            </a:r>
            <a:r>
              <a:rPr lang="ko-KR" altLang="en-US" dirty="0" smtClean="0"/>
              <a:t> 등급 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6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산점도</a:t>
            </a:r>
            <a:r>
              <a:rPr lang="ko-KR" altLang="en-US" sz="2400" dirty="0" smtClean="0"/>
              <a:t> 분석 코드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주요 변수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838200" y="881150"/>
            <a:ext cx="9855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산점도</a:t>
            </a:r>
            <a:r>
              <a:rPr lang="ko-KR" altLang="en-US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분석 주요 변수</a:t>
            </a:r>
            <a:endParaRPr lang="ko-KR" altLang="en-US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pandas.plotting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scatter_matrix</a:t>
            </a:r>
            <a:endParaRPr lang="en-US" altLang="ko-KR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good_col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[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'Lab 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후가공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:L*'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'Lab 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후가공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:a*'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'Lab 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후가공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:b*'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'Lab 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후가공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:K/S'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:L*'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:a*'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:b*'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:L*'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:a*'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:b*'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내광성등급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색차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good_df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num_df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good_col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scatter_matrix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good_df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alpha=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diagonal=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kde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7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69" y="0"/>
            <a:ext cx="7011477" cy="68580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246224" y="1900151"/>
            <a:ext cx="3374276" cy="195349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산점도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주요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863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산점도</a:t>
            </a:r>
            <a:r>
              <a:rPr lang="ko-KR" altLang="en-US" dirty="0" smtClean="0"/>
              <a:t>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ko-KR" altLang="en-US" dirty="0" smtClean="0"/>
              <a:t>레시피</a:t>
            </a:r>
            <a:r>
              <a:rPr lang="en-US" altLang="ko-KR" dirty="0" smtClean="0"/>
              <a:t>: ~	</a:t>
            </a:r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배합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배합 시료 무게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배합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배합 </a:t>
            </a:r>
            <a:r>
              <a:rPr lang="ko-KR" altLang="en-US" dirty="0" err="1" smtClean="0"/>
              <a:t>용수량</a:t>
            </a:r>
            <a:r>
              <a:rPr lang="ko-KR" altLang="en-US" dirty="0" smtClean="0"/>
              <a:t>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배합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배합 조제 </a:t>
            </a:r>
            <a:r>
              <a:rPr lang="en-US" altLang="ko-KR" dirty="0" smtClean="0"/>
              <a:t>#3 </a:t>
            </a:r>
            <a:r>
              <a:rPr lang="ko-KR" altLang="en-US" dirty="0" smtClean="0"/>
              <a:t>명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배합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배합 조제 </a:t>
            </a:r>
            <a:r>
              <a:rPr lang="en-US" altLang="ko-KR" dirty="0" smtClean="0"/>
              <a:t>#4 </a:t>
            </a:r>
            <a:r>
              <a:rPr lang="ko-KR" altLang="en-US" dirty="0" smtClean="0"/>
              <a:t>명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기계 </a:t>
            </a:r>
            <a:r>
              <a:rPr lang="en-US" altLang="ko-KR" dirty="0" smtClean="0"/>
              <a:t>ID	</a:t>
            </a:r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</a:t>
            </a:r>
            <a:r>
              <a:rPr lang="ko-KR" altLang="en-US" dirty="0" err="1" smtClean="0"/>
              <a:t>기계명</a:t>
            </a:r>
            <a:r>
              <a:rPr lang="ko-KR" altLang="en-US" dirty="0" smtClean="0"/>
              <a:t>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</a:t>
            </a:r>
            <a:r>
              <a:rPr lang="ko-KR" altLang="en-US" dirty="0" err="1" smtClean="0"/>
              <a:t>상승속도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#3	</a:t>
            </a:r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</a:t>
            </a:r>
            <a:r>
              <a:rPr lang="ko-KR" altLang="en-US" dirty="0" err="1" smtClean="0"/>
              <a:t>상승온도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#3	</a:t>
            </a:r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</a:t>
            </a:r>
            <a:r>
              <a:rPr lang="ko-KR" altLang="en-US" dirty="0" err="1" smtClean="0"/>
              <a:t>하강속도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#1	</a:t>
            </a:r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기계</a:t>
            </a:r>
            <a:r>
              <a:rPr lang="en-US" altLang="ko-KR" dirty="0" smtClean="0"/>
              <a:t>ID	</a:t>
            </a:r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</a:t>
            </a:r>
            <a:r>
              <a:rPr lang="ko-KR" altLang="en-US" dirty="0" err="1" smtClean="0"/>
              <a:t>기계명</a:t>
            </a:r>
            <a:r>
              <a:rPr lang="ko-KR" altLang="en-US" dirty="0" smtClean="0"/>
              <a:t>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조제 </a:t>
            </a:r>
            <a:r>
              <a:rPr lang="en-US" altLang="ko-KR" dirty="0" smtClean="0"/>
              <a:t>#1 </a:t>
            </a:r>
            <a:r>
              <a:rPr lang="ko-KR" altLang="en-US" dirty="0" smtClean="0"/>
              <a:t>투입량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조제 </a:t>
            </a:r>
            <a:r>
              <a:rPr lang="en-US" altLang="ko-KR" dirty="0" smtClean="0"/>
              <a:t>#2 </a:t>
            </a:r>
            <a:r>
              <a:rPr lang="ko-KR" altLang="en-US" dirty="0" smtClean="0"/>
              <a:t>투입량	</a:t>
            </a:r>
            <a:endParaRPr lang="en-US" altLang="ko-KR" dirty="0" smtClean="0"/>
          </a:p>
          <a:p>
            <a:r>
              <a:rPr lang="en-US" altLang="ko-KR" dirty="0" smtClean="0"/>
              <a:t>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</a:t>
            </a:r>
            <a:r>
              <a:rPr lang="ko-KR" altLang="en-US" dirty="0" err="1" smtClean="0"/>
              <a:t>환원세정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용수량</a:t>
            </a:r>
            <a:r>
              <a:rPr lang="ko-KR" altLang="en-US" dirty="0" smtClean="0"/>
              <a:t>	</a:t>
            </a:r>
            <a:endParaRPr lang="en-US" altLang="ko-KR" dirty="0" smtClean="0"/>
          </a:p>
          <a:p>
            <a:r>
              <a:rPr lang="en-US" altLang="ko-KR" dirty="0" smtClean="0"/>
              <a:t>L</a:t>
            </a:r>
            <a:r>
              <a:rPr lang="ko-KR" altLang="en-US" dirty="0" smtClean="0"/>
              <a:t>*</a:t>
            </a:r>
            <a:r>
              <a:rPr lang="en-US" altLang="ko-KR" dirty="0" smtClean="0"/>
              <a:t>,a</a:t>
            </a:r>
            <a:r>
              <a:rPr lang="ko-KR" altLang="en-US" dirty="0" smtClean="0"/>
              <a:t>*</a:t>
            </a:r>
            <a:r>
              <a:rPr lang="en-US" altLang="ko-KR" dirty="0" smtClean="0"/>
              <a:t>,b</a:t>
            </a:r>
            <a:r>
              <a:rPr lang="ko-KR" altLang="en-US" dirty="0" smtClean="0"/>
              <a:t>*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색차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내광성</a:t>
            </a:r>
            <a:r>
              <a:rPr lang="ko-KR" altLang="en-US" dirty="0" smtClean="0"/>
              <a:t> 등급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0634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scatter_matrix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num_df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alpha=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  diagonal=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kde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산점도</a:t>
            </a:r>
            <a:r>
              <a:rPr lang="ko-KR" altLang="en-US" sz="2400" dirty="0" smtClean="0"/>
              <a:t> 분석 코드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전체 변수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9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020245" cy="6848397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246224" y="1900151"/>
            <a:ext cx="3374276" cy="195349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err="1" smtClean="0"/>
              <a:t>산점도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전체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9854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히스토그램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44</a:t>
            </a:r>
            <a:r>
              <a:rPr lang="ko-KR" altLang="en-US" dirty="0" smtClean="0"/>
              <a:t>개 컬럼 중 목적 변수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내광성</a:t>
            </a:r>
            <a:r>
              <a:rPr lang="ko-KR" altLang="en-US" dirty="0" smtClean="0"/>
              <a:t> 등급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84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데이터 전처리</a:t>
            </a:r>
            <a:endParaRPr lang="en-US" altLang="ko-KR" dirty="0" smtClean="0"/>
          </a:p>
          <a:p>
            <a:r>
              <a:rPr lang="ko-KR" altLang="en-US" dirty="0" smtClean="0"/>
              <a:t>상관성 분석</a:t>
            </a:r>
            <a:endParaRPr lang="en-US" altLang="ko-KR" dirty="0" smtClean="0"/>
          </a:p>
          <a:p>
            <a:r>
              <a:rPr lang="ko-KR" altLang="en-US" dirty="0" err="1" smtClean="0"/>
              <a:t>산점도</a:t>
            </a:r>
            <a:r>
              <a:rPr lang="ko-KR" altLang="en-US" dirty="0" smtClean="0"/>
              <a:t> 분석</a:t>
            </a:r>
            <a:endParaRPr lang="en-US" altLang="ko-KR" dirty="0" smtClean="0"/>
          </a:p>
          <a:p>
            <a:r>
              <a:rPr lang="ko-KR" altLang="en-US" dirty="0" smtClean="0"/>
              <a:t>히스토그램 분석</a:t>
            </a:r>
            <a:endParaRPr lang="en-US" altLang="ko-KR" dirty="0" smtClean="0"/>
          </a:p>
          <a:p>
            <a:r>
              <a:rPr lang="ko-KR" altLang="en-US" dirty="0" err="1" smtClean="0"/>
              <a:t>박스플롯</a:t>
            </a:r>
            <a:r>
              <a:rPr lang="ko-KR" altLang="en-US" dirty="0" smtClean="0"/>
              <a:t>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r>
              <a:rPr lang="ko-KR" altLang="en-US" dirty="0" err="1" smtClean="0"/>
              <a:t>제안점</a:t>
            </a:r>
            <a:endParaRPr lang="en-US" altLang="ko-KR" dirty="0" smtClean="0"/>
          </a:p>
          <a:p>
            <a:r>
              <a:rPr lang="ko-KR" altLang="en-US" dirty="0" smtClean="0"/>
              <a:t>참고 </a:t>
            </a:r>
            <a:r>
              <a:rPr lang="ko-KR" altLang="en-US" dirty="0" smtClean="0"/>
              <a:t>자료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955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히스토그램 분석 코드 및 도표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목적 변수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35350"/>
            <a:ext cx="4572000" cy="3009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38200" y="1558085"/>
            <a:ext cx="10172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</a:t>
            </a:r>
            <a:r>
              <a:rPr lang="ko-KR" altLang="en-US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히스토그램 분석 목적 변수만</a:t>
            </a:r>
            <a:endParaRPr lang="ko-KR" altLang="en-US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ko-KR" altLang="en-US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plt.hist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num_df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</a:t>
            </a:r>
            <a:r>
              <a:rPr lang="ko-KR" altLang="en-US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시험 후 검사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ko-KR" altLang="en-US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내광성등급</a:t>
            </a:r>
            <a:r>
              <a:rPr lang="en-US" altLang="ko-KR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],bins=</a:t>
            </a:r>
            <a:r>
              <a:rPr lang="en-US" altLang="ko-KR" b="0" dirty="0" smtClean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altLang="ko-KR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85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박스플롯</a:t>
            </a:r>
            <a:r>
              <a:rPr lang="ko-KR" altLang="en-US" dirty="0" smtClean="0"/>
              <a:t>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44</a:t>
            </a:r>
            <a:r>
              <a:rPr lang="ko-KR" altLang="en-US" dirty="0" smtClean="0"/>
              <a:t>개 컬럼 중 목적 변수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내광성</a:t>
            </a:r>
            <a:r>
              <a:rPr lang="ko-KR" altLang="en-US" dirty="0" smtClean="0"/>
              <a:t> 등급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83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박스플롯</a:t>
            </a:r>
            <a:r>
              <a:rPr lang="ko-KR" altLang="en-US" sz="2400" dirty="0" smtClean="0"/>
              <a:t> 분석 코드 및 도표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목적 변수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838200" y="1011985"/>
            <a:ext cx="101727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plt.boxplot</a:t>
            </a:r>
            <a:r>
              <a:rPr lang="en-US" altLang="ko-KR" dirty="0"/>
              <a:t>(</a:t>
            </a:r>
            <a:r>
              <a:rPr lang="en-US" altLang="ko-KR" dirty="0" err="1"/>
              <a:t>num_df</a:t>
            </a:r>
            <a:r>
              <a:rPr lang="en-US" altLang="ko-KR" dirty="0"/>
              <a:t>['</a:t>
            </a:r>
            <a:r>
              <a:rPr lang="ko-KR" altLang="en-US" dirty="0" err="1"/>
              <a:t>내광성</a:t>
            </a:r>
            <a:r>
              <a:rPr lang="ko-KR" altLang="en-US" dirty="0"/>
              <a:t> 시험 후 검사</a:t>
            </a:r>
            <a:r>
              <a:rPr lang="en-US" altLang="ko-KR" dirty="0"/>
              <a:t>:</a:t>
            </a:r>
            <a:r>
              <a:rPr lang="ko-KR" altLang="en-US" dirty="0" err="1"/>
              <a:t>내광성등급</a:t>
            </a:r>
            <a:r>
              <a:rPr lang="en-US" altLang="ko-KR" dirty="0"/>
              <a:t>'], 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        notch=1, # if 'True' then notched box plot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        </a:t>
            </a:r>
            <a:r>
              <a:rPr lang="en-US" altLang="ko-KR" dirty="0" err="1"/>
              <a:t>sym</a:t>
            </a:r>
            <a:r>
              <a:rPr lang="en-US" altLang="ko-KR" dirty="0"/>
              <a:t>='</a:t>
            </a:r>
            <a:r>
              <a:rPr lang="en-US" altLang="ko-KR" dirty="0" err="1"/>
              <a:t>rs</a:t>
            </a:r>
            <a:r>
              <a:rPr lang="en-US" altLang="ko-KR" dirty="0"/>
              <a:t>', # symbol: red square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        </a:t>
            </a:r>
            <a:r>
              <a:rPr lang="en-US" altLang="ko-KR" dirty="0" err="1"/>
              <a:t>vert</a:t>
            </a:r>
            <a:r>
              <a:rPr lang="en-US" altLang="ko-KR" dirty="0"/>
              <a:t>=0 # vertical : if 'False' then horizontal box plot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           )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25" y="3898900"/>
            <a:ext cx="36385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40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제안점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smtClean="0"/>
              <a:t>다음 데이터 받아올 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여러 빈 값에 대해서</a:t>
            </a:r>
            <a:endParaRPr lang="en-US" altLang="ko-KR" sz="1600" dirty="0" smtClean="0"/>
          </a:p>
          <a:p>
            <a:pPr lvl="1"/>
            <a:r>
              <a:rPr lang="ko-KR" altLang="en-US" sz="1200" dirty="0" smtClean="0"/>
              <a:t>실수로 누락된 것인지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실제로 해당하는 값이 없는지</a:t>
            </a:r>
            <a:endParaRPr lang="en-US" altLang="ko-KR" sz="1200" dirty="0" smtClean="0"/>
          </a:p>
          <a:p>
            <a:pPr marL="457200" lvl="1" indent="0">
              <a:buNone/>
            </a:pPr>
            <a:r>
              <a:rPr lang="ko-KR" altLang="en-US" sz="1200" dirty="0" smtClean="0"/>
              <a:t>에 대해 알아온 뒤 결측 값을 어떤 식으로 메울지 또는 아예 해당 </a:t>
            </a:r>
            <a:r>
              <a:rPr lang="en-US" altLang="ko-KR" sz="1200" dirty="0" smtClean="0"/>
              <a:t>row </a:t>
            </a:r>
            <a:r>
              <a:rPr lang="ko-KR" altLang="en-US" sz="1200" dirty="0" smtClean="0"/>
              <a:t>날릴지 생각해야 합니다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600" dirty="0" smtClean="0"/>
              <a:t>다음 데이터 받아올 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현재 단일 값이 너무 많은데 새로 받을 데이터는 더 다양한 변수로 실험을 진행했으면 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현재 데이터가 </a:t>
            </a:r>
            <a:r>
              <a:rPr lang="en-US" altLang="ko-KR" sz="1600" dirty="0" smtClean="0"/>
              <a:t>379</a:t>
            </a:r>
            <a:r>
              <a:rPr lang="ko-KR" altLang="en-US" sz="1600" dirty="0" smtClean="0"/>
              <a:t>개 정도 </a:t>
            </a:r>
            <a:r>
              <a:rPr lang="en-US" altLang="ko-KR" sz="1600" dirty="0" smtClean="0"/>
              <a:t>row</a:t>
            </a:r>
            <a:r>
              <a:rPr lang="ko-KR" altLang="en-US" sz="1600" dirty="0" smtClean="0"/>
              <a:t>로 빅데이터 분석 치고는 적은 편인데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더 많은 데이터 </a:t>
            </a:r>
            <a:r>
              <a:rPr lang="en-US" altLang="ko-KR" sz="1600" dirty="0" smtClean="0"/>
              <a:t>row</a:t>
            </a:r>
            <a:r>
              <a:rPr lang="ko-KR" altLang="en-US" sz="1600" dirty="0" smtClean="0"/>
              <a:t>를 원합니다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1</a:t>
            </a:r>
            <a:r>
              <a:rPr lang="ko-KR" altLang="en-US" sz="1600" dirty="0" smtClean="0"/>
              <a:t>년 차 에서 수행했던 자료가 있다면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데이터를 열람하기 원합니다</a:t>
            </a:r>
            <a:r>
              <a:rPr lang="en-US" altLang="ko-KR" sz="1600" dirty="0" smtClean="0"/>
              <a:t>. (</a:t>
            </a:r>
            <a:r>
              <a:rPr lang="ko-KR" altLang="en-US" sz="1600" dirty="0" smtClean="0"/>
              <a:t>현재는 </a:t>
            </a:r>
            <a:r>
              <a:rPr lang="ko-KR" altLang="en-US" sz="1600" dirty="0" err="1" smtClean="0"/>
              <a:t>결과랑</a:t>
            </a:r>
            <a:r>
              <a:rPr lang="ko-KR" altLang="en-US" sz="1600" dirty="0" smtClean="0"/>
              <a:t> 모델 </a:t>
            </a:r>
            <a:r>
              <a:rPr lang="ko-KR" altLang="en-US" sz="1600" dirty="0" err="1" smtClean="0"/>
              <a:t>파라미터만</a:t>
            </a:r>
            <a:r>
              <a:rPr lang="ko-KR" altLang="en-US" sz="1600" dirty="0" smtClean="0"/>
              <a:t> 있음</a:t>
            </a:r>
            <a:r>
              <a:rPr lang="en-US" altLang="ko-KR" sz="1600" dirty="0" smtClean="0"/>
              <a:t>)</a:t>
            </a:r>
          </a:p>
          <a:p>
            <a:r>
              <a:rPr lang="ko-KR" altLang="en-US" sz="1600" dirty="0" smtClean="0"/>
              <a:t>히스토그램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박스 플롯은 현재 목적 변수에 대해서만 분석했는데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변수에 대해서도 해볼 예정입니다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연관성 분석은 아직 하지 않았는데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해볼 예정입니다</a:t>
            </a:r>
            <a:r>
              <a:rPr lang="en-US" altLang="ko-KR" sz="1600" smtClean="0"/>
              <a:t>.</a:t>
            </a:r>
          </a:p>
          <a:p>
            <a:endParaRPr lang="en-US" altLang="ko-KR" sz="1600" dirty="0" smtClean="0"/>
          </a:p>
          <a:p>
            <a:pPr lvl="1"/>
            <a:endParaRPr lang="en-US" altLang="ko-KR" sz="1200" dirty="0" smtClean="0"/>
          </a:p>
          <a:p>
            <a:endParaRPr lang="en-US" altLang="ko-KR" sz="1600" dirty="0" smtClean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176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기존 데이터 </a:t>
            </a:r>
            <a:r>
              <a:rPr lang="en-US" altLang="ko-KR" dirty="0" smtClean="0"/>
              <a:t>: sample.xlsx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변수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데이터 전처리 후 데이터 </a:t>
            </a:r>
            <a:r>
              <a:rPr lang="en-US" altLang="ko-KR" dirty="0" smtClean="0"/>
              <a:t>: format.xlsx</a:t>
            </a:r>
          </a:p>
          <a:p>
            <a:r>
              <a:rPr lang="ko-KR" altLang="en-US" dirty="0" smtClean="0"/>
              <a:t>인덱싱 후 데이터 </a:t>
            </a:r>
            <a:r>
              <a:rPr lang="en-US" altLang="ko-KR" dirty="0" smtClean="0"/>
              <a:t>: format_indexed.xlsx</a:t>
            </a:r>
          </a:p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전처리 로그 </a:t>
            </a:r>
            <a:r>
              <a:rPr lang="en-US" altLang="ko-KR" dirty="0" smtClean="0"/>
              <a:t>: log.txt</a:t>
            </a:r>
          </a:p>
          <a:p>
            <a:r>
              <a:rPr lang="ko-KR" altLang="en-US" dirty="0" smtClean="0"/>
              <a:t>인덱싱 기준 </a:t>
            </a:r>
            <a:r>
              <a:rPr lang="en-US" altLang="ko-KR" dirty="0" smtClean="0"/>
              <a:t>: indexed.txt</a:t>
            </a:r>
          </a:p>
          <a:p>
            <a:r>
              <a:rPr lang="ko-KR" altLang="en-US" dirty="0" smtClean="0"/>
              <a:t>구글 </a:t>
            </a:r>
            <a:r>
              <a:rPr lang="ko-KR" altLang="en-US" dirty="0" err="1" smtClean="0"/>
              <a:t>코랩</a:t>
            </a:r>
            <a:r>
              <a:rPr lang="ko-KR" altLang="en-US" dirty="0" smtClean="0"/>
              <a:t> 코드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colab.ipynb</a:t>
            </a:r>
            <a:r>
              <a:rPr lang="en-US" altLang="ko-KR" dirty="0" smtClean="0"/>
              <a:t>, colab.py</a:t>
            </a:r>
          </a:p>
          <a:p>
            <a:r>
              <a:rPr lang="ko-KR" altLang="en-US" dirty="0" smtClean="0"/>
              <a:t>상관계수 도표 </a:t>
            </a:r>
            <a:r>
              <a:rPr lang="en-US" altLang="ko-KR" dirty="0" smtClean="0"/>
              <a:t>: corr.png, corr.xlsx, corr.txt</a:t>
            </a:r>
          </a:p>
          <a:p>
            <a:r>
              <a:rPr lang="ko-KR" altLang="en-US" dirty="0" err="1" smtClean="0"/>
              <a:t>산점도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주요변수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scatterplot_main.png</a:t>
            </a:r>
          </a:p>
          <a:p>
            <a:r>
              <a:rPr lang="ko-KR" altLang="en-US" dirty="0" err="1" smtClean="0"/>
              <a:t>산점도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전체 변수 </a:t>
            </a:r>
            <a:r>
              <a:rPr lang="en-US" altLang="ko-KR" dirty="0" smtClean="0"/>
              <a:t>: scatterplot_whole.png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17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데이터 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기존 데이터 컬럼 수 </a:t>
            </a:r>
            <a:r>
              <a:rPr lang="en-US" altLang="ko-KR" dirty="0" smtClean="0"/>
              <a:t>: 429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-&gt;(</a:t>
            </a:r>
            <a:r>
              <a:rPr lang="ko-KR" altLang="en-US" dirty="0" err="1" smtClean="0"/>
              <a:t>단일값</a:t>
            </a:r>
            <a:r>
              <a:rPr lang="ko-KR" altLang="en-US" dirty="0" smtClean="0"/>
              <a:t> 컬럼 제거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-&gt;(</a:t>
            </a:r>
            <a:r>
              <a:rPr lang="ko-KR" altLang="en-US" dirty="0" smtClean="0"/>
              <a:t>값의 다양성</a:t>
            </a:r>
            <a:r>
              <a:rPr lang="en-US" altLang="ko-KR" dirty="0" smtClean="0"/>
              <a:t>(null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미만인 컬럼 제거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결과 컬럼 수 </a:t>
            </a:r>
            <a:r>
              <a:rPr lang="en-US" altLang="ko-KR" dirty="0" smtClean="0"/>
              <a:t>: 46</a:t>
            </a:r>
          </a:p>
        </p:txBody>
      </p:sp>
    </p:spTree>
    <p:extLst>
      <p:ext uri="{BB962C8B-B14F-4D97-AF65-F5344CB8AC3E}">
        <p14:creationId xmlns:p14="http://schemas.microsoft.com/office/powerpoint/2010/main" val="274778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차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관련 코드 </a:t>
            </a:r>
            <a:r>
              <a:rPr lang="en-US" altLang="ko-KR" sz="2400" dirty="0" smtClean="0"/>
              <a:t>: app.js 104 line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1150"/>
            <a:ext cx="59817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데이터 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결과 컬럼 수 </a:t>
            </a:r>
            <a:r>
              <a:rPr lang="en-US" altLang="ko-KR" dirty="0" smtClean="0"/>
              <a:t>: 46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-&gt;(</a:t>
            </a:r>
            <a:r>
              <a:rPr lang="ko-KR" altLang="en-US" dirty="0" err="1" smtClean="0"/>
              <a:t>의미없는</a:t>
            </a:r>
            <a:r>
              <a:rPr lang="ko-KR" altLang="en-US" dirty="0" smtClean="0"/>
              <a:t> 컬럼 제거</a:t>
            </a:r>
            <a:r>
              <a:rPr lang="en-US" altLang="ko-KR" dirty="0" smtClean="0"/>
              <a:t>) e.g. </a:t>
            </a:r>
            <a:r>
              <a:rPr lang="ko-KR" altLang="en-US" dirty="0" smtClean="0"/>
              <a:t>염료</a:t>
            </a:r>
            <a:r>
              <a:rPr lang="en-US" altLang="ko-KR" dirty="0" smtClean="0"/>
              <a:t>/</a:t>
            </a:r>
            <a:r>
              <a:rPr lang="ko-KR" altLang="en-US" dirty="0" smtClean="0"/>
              <a:t>조제 </a:t>
            </a:r>
            <a:r>
              <a:rPr lang="ko-KR" altLang="en-US" dirty="0" err="1" smtClean="0"/>
              <a:t>제조사명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-&gt;(</a:t>
            </a:r>
            <a:r>
              <a:rPr lang="ko-KR" altLang="en-US" dirty="0" err="1" smtClean="0"/>
              <a:t>염료명과</a:t>
            </a:r>
            <a:r>
              <a:rPr lang="ko-KR" altLang="en-US" dirty="0" smtClean="0"/>
              <a:t> 투입량에 대한 데이터 포맷 변경*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전처리 결과 컬럼 수 </a:t>
            </a:r>
            <a:r>
              <a:rPr lang="en-US" altLang="ko-KR" dirty="0" smtClean="0"/>
              <a:t>: 44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 smtClean="0"/>
              <a:t>* </a:t>
            </a:r>
            <a:r>
              <a:rPr lang="en-US" altLang="ko-KR" sz="1800" dirty="0" smtClean="0"/>
              <a:t>: </a:t>
            </a:r>
            <a:r>
              <a:rPr lang="ko-KR" altLang="en-US" sz="1800" dirty="0" err="1" smtClean="0"/>
              <a:t>다중공선성</a:t>
            </a:r>
            <a:r>
              <a:rPr lang="en-US" altLang="ko-KR" sz="1800" dirty="0" smtClean="0"/>
              <a:t>(x</a:t>
            </a:r>
            <a:r>
              <a:rPr lang="ko-KR" altLang="en-US" sz="1800" dirty="0" smtClean="0"/>
              <a:t>간에 강한 상관관계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문제로 포맷 변경함 </a:t>
            </a:r>
            <a:r>
              <a:rPr lang="en-US" altLang="ko-KR" sz="1800" dirty="0" smtClean="0"/>
              <a:t>(N</a:t>
            </a:r>
            <a:r>
              <a:rPr lang="ko-KR" altLang="en-US" sz="1800" dirty="0" smtClean="0"/>
              <a:t>번째 </a:t>
            </a:r>
            <a:r>
              <a:rPr lang="ko-KR" altLang="en-US" sz="1800" dirty="0" err="1" smtClean="0"/>
              <a:t>염료명</a:t>
            </a:r>
            <a:r>
              <a:rPr lang="en-US" altLang="ko-KR" sz="1800" dirty="0" smtClean="0"/>
              <a:t>, N</a:t>
            </a:r>
            <a:r>
              <a:rPr lang="ko-KR" altLang="en-US" sz="1800" dirty="0" smtClean="0"/>
              <a:t>번째 </a:t>
            </a:r>
            <a:r>
              <a:rPr lang="ko-KR" altLang="en-US" sz="1800" dirty="0" err="1" smtClean="0"/>
              <a:t>염료투입량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-&gt; OO </a:t>
            </a:r>
            <a:r>
              <a:rPr lang="ko-KR" altLang="en-US" sz="1800" dirty="0" smtClean="0"/>
              <a:t>염료 투입량</a:t>
            </a:r>
            <a:r>
              <a:rPr lang="en-US" altLang="ko-KR" sz="1800" dirty="0" smtClean="0"/>
              <a:t>)</a:t>
            </a:r>
          </a:p>
          <a:p>
            <a:pPr marL="0" indent="0">
              <a:buNone/>
            </a:pPr>
            <a:r>
              <a:rPr lang="en-US" altLang="ko-KR" sz="1800" dirty="0" smtClean="0"/>
              <a:t>e.g. </a:t>
            </a:r>
          </a:p>
          <a:p>
            <a:pPr marL="0" indent="0">
              <a:buNone/>
            </a:pPr>
            <a:r>
              <a:rPr lang="ko-KR" altLang="en-US" sz="1800" dirty="0" smtClean="0"/>
              <a:t>기존 데이터 포맷</a:t>
            </a:r>
            <a:r>
              <a:rPr lang="en-US" altLang="ko-KR" sz="1800" dirty="0" smtClean="0"/>
              <a:t> ;</a:t>
            </a:r>
          </a:p>
          <a:p>
            <a:pPr marL="0" indent="0">
              <a:buNone/>
            </a:pPr>
            <a:r>
              <a:rPr lang="en-US" altLang="ko-KR" sz="1800" dirty="0" smtClean="0"/>
              <a:t>Row1 –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#1</a:t>
            </a:r>
            <a:r>
              <a:rPr lang="ko-KR" altLang="en-US" sz="1800" dirty="0" smtClean="0"/>
              <a:t>명 </a:t>
            </a:r>
            <a:r>
              <a:rPr lang="en-US" altLang="ko-KR" sz="1800" dirty="0" smtClean="0"/>
              <a:t>: red,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#1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10,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#2</a:t>
            </a:r>
            <a:r>
              <a:rPr lang="ko-KR" altLang="en-US" sz="1800" dirty="0" smtClean="0"/>
              <a:t>명 </a:t>
            </a:r>
            <a:r>
              <a:rPr lang="en-US" altLang="ko-KR" sz="1800" dirty="0" smtClean="0"/>
              <a:t>: blue,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#2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5</a:t>
            </a:r>
          </a:p>
          <a:p>
            <a:pPr marL="0" indent="0">
              <a:buNone/>
            </a:pPr>
            <a:r>
              <a:rPr lang="en-US" altLang="ko-KR" sz="1800" dirty="0" smtClean="0"/>
              <a:t>Row2 –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#1</a:t>
            </a:r>
            <a:r>
              <a:rPr lang="ko-KR" altLang="en-US" sz="1800" dirty="0" smtClean="0"/>
              <a:t>명 </a:t>
            </a:r>
            <a:r>
              <a:rPr lang="en-US" altLang="ko-KR" sz="1800" dirty="0" smtClean="0"/>
              <a:t>: blue,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#1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20,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#2</a:t>
            </a:r>
            <a:r>
              <a:rPr lang="ko-KR" altLang="en-US" sz="1800" dirty="0" smtClean="0"/>
              <a:t>명 </a:t>
            </a:r>
            <a:r>
              <a:rPr lang="en-US" altLang="ko-KR" sz="1800" dirty="0" smtClean="0"/>
              <a:t>: red, </a:t>
            </a:r>
            <a:r>
              <a:rPr lang="ko-KR" altLang="en-US" sz="1800" dirty="0" smtClean="0"/>
              <a:t>염료</a:t>
            </a:r>
            <a:r>
              <a:rPr lang="en-US" altLang="ko-KR" sz="1800" dirty="0" smtClean="0"/>
              <a:t>#2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5</a:t>
            </a:r>
          </a:p>
          <a:p>
            <a:pPr marL="0" indent="0">
              <a:buNone/>
            </a:pPr>
            <a:r>
              <a:rPr lang="ko-KR" altLang="en-US" sz="1800" dirty="0" smtClean="0"/>
              <a:t>변경된 데이터 포맷 </a:t>
            </a:r>
            <a:r>
              <a:rPr lang="en-US" altLang="ko-KR" sz="1800" dirty="0" smtClean="0"/>
              <a:t>;</a:t>
            </a:r>
          </a:p>
          <a:p>
            <a:pPr marL="0" indent="0">
              <a:buNone/>
            </a:pPr>
            <a:r>
              <a:rPr lang="en-US" altLang="ko-KR" sz="1800" dirty="0" smtClean="0"/>
              <a:t>Row1 – red 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10, blue 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5</a:t>
            </a:r>
          </a:p>
          <a:p>
            <a:pPr marL="0" indent="0">
              <a:buNone/>
            </a:pPr>
            <a:r>
              <a:rPr lang="en-US" altLang="ko-KR" sz="1800" dirty="0" smtClean="0"/>
              <a:t>Row2 – red 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 5, blue </a:t>
            </a:r>
            <a:r>
              <a:rPr lang="ko-KR" altLang="en-US" sz="1800" dirty="0" smtClean="0"/>
              <a:t>투입량 </a:t>
            </a:r>
            <a:r>
              <a:rPr lang="en-US" altLang="ko-KR" sz="1800" dirty="0" smtClean="0"/>
              <a:t>: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20 </a:t>
            </a: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736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차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관련 코드 </a:t>
            </a:r>
            <a:r>
              <a:rPr lang="en-US" altLang="ko-KR" sz="2400" dirty="0" smtClean="0"/>
              <a:t>: format.js 159 line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19" y="1761952"/>
            <a:ext cx="5176987" cy="353325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838200" y="881150"/>
            <a:ext cx="10383982" cy="5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smtClean="0"/>
              <a:t>데이터 포맷 변경 관련 코드 </a:t>
            </a:r>
            <a:r>
              <a:rPr lang="en-US" altLang="ko-KR" sz="2400" dirty="0" smtClean="0"/>
              <a:t>: format.js 62 line, 129 line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85" y="4624301"/>
            <a:ext cx="5100897" cy="19960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561" y="1589434"/>
            <a:ext cx="5516344" cy="2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8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데이터 전처리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전처리 결과 컬럼 수 </a:t>
            </a:r>
            <a:r>
              <a:rPr lang="en-US" altLang="ko-KR" dirty="0" smtClean="0"/>
              <a:t>: 44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-&gt;(</a:t>
            </a:r>
            <a:r>
              <a:rPr lang="ko-KR" altLang="en-US" dirty="0" smtClean="0"/>
              <a:t>범주형 데이터 인덱스 매기기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r>
              <a:rPr lang="en-US" altLang="ko-KR" dirty="0" smtClean="0"/>
              <a:t>e.g. </a:t>
            </a:r>
            <a:r>
              <a:rPr lang="ko-KR" altLang="en-US" dirty="0" smtClean="0"/>
              <a:t>후처리 </a:t>
            </a:r>
            <a:r>
              <a:rPr lang="ko-KR" altLang="en-US" dirty="0" err="1" smtClean="0"/>
              <a:t>기계명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전처리 </a:t>
            </a:r>
            <a:r>
              <a:rPr lang="ko-KR" altLang="en-US" dirty="0" err="1" smtClean="0"/>
              <a:t>기계명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인덱싱 후 컬럼 수 </a:t>
            </a:r>
            <a:r>
              <a:rPr lang="en-US" altLang="ko-KR" dirty="0" smtClean="0"/>
              <a:t>: 44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// </a:t>
            </a:r>
            <a:r>
              <a:rPr lang="ko-KR" altLang="en-US" dirty="0" smtClean="0"/>
              <a:t>값 다양성이 </a:t>
            </a:r>
            <a:r>
              <a:rPr lang="en-US" altLang="ko-KR" dirty="0" smtClean="0"/>
              <a:t>2~3 </a:t>
            </a:r>
            <a:r>
              <a:rPr lang="ko-KR" altLang="en-US" dirty="0" smtClean="0"/>
              <a:t>개라서 </a:t>
            </a:r>
            <a:r>
              <a:rPr lang="en-US" altLang="ko-KR" dirty="0" smtClean="0"/>
              <a:t>one-hot </a:t>
            </a:r>
            <a:r>
              <a:rPr lang="ko-KR" altLang="en-US" dirty="0" smtClean="0"/>
              <a:t>대신 </a:t>
            </a:r>
            <a:r>
              <a:rPr lang="en-US" altLang="ko-KR" dirty="0" smtClean="0"/>
              <a:t>indexing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58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Lab </a:t>
            </a:r>
            <a:r>
              <a:rPr lang="ko-KR" altLang="en-US" dirty="0" smtClean="0"/>
              <a:t>배합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배합 조제 </a:t>
            </a:r>
            <a:r>
              <a:rPr lang="en-US" altLang="ko-KR" dirty="0" smtClean="0"/>
              <a:t>#3 </a:t>
            </a:r>
            <a:r>
              <a:rPr lang="ko-KR" altLang="en-US" dirty="0" smtClean="0"/>
              <a:t>명</a:t>
            </a:r>
          </a:p>
          <a:p>
            <a:pPr marL="0" indent="0">
              <a:buNone/>
            </a:pPr>
            <a:r>
              <a:rPr lang="ko-KR" altLang="en-US" dirty="0" smtClean="0"/>
              <a:t>   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, 0</a:t>
            </a:r>
          </a:p>
          <a:p>
            <a:pPr marL="0" indent="0">
              <a:buNone/>
            </a:pPr>
            <a:r>
              <a:rPr lang="en-US" altLang="ko-KR" dirty="0" smtClean="0"/>
              <a:t>    UVK-200, 1</a:t>
            </a:r>
          </a:p>
          <a:p>
            <a:pPr marL="0" indent="0">
              <a:buNone/>
            </a:pPr>
            <a:r>
              <a:rPr lang="en-US" altLang="ko-KR" dirty="0" smtClean="0"/>
              <a:t>    </a:t>
            </a:r>
            <a:r>
              <a:rPr lang="en-US" altLang="ko-KR" dirty="0" err="1" smtClean="0"/>
              <a:t>Fadex</a:t>
            </a:r>
            <a:r>
              <a:rPr lang="en-US" altLang="ko-KR" dirty="0" smtClean="0"/>
              <a:t>® TS </a:t>
            </a:r>
            <a:r>
              <a:rPr lang="en-US" altLang="ko-KR" dirty="0" err="1" smtClean="0"/>
              <a:t>liq</a:t>
            </a:r>
            <a:r>
              <a:rPr lang="en-US" altLang="ko-KR" dirty="0" smtClean="0"/>
              <a:t>, 2</a:t>
            </a:r>
          </a:p>
          <a:p>
            <a:pPr marL="0" indent="0">
              <a:buNone/>
            </a:pPr>
            <a:r>
              <a:rPr lang="en-US" altLang="ko-KR" dirty="0" smtClean="0"/>
              <a:t>Lab </a:t>
            </a:r>
            <a:r>
              <a:rPr lang="ko-KR" altLang="en-US" dirty="0" smtClean="0"/>
              <a:t>배합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배합 조제 </a:t>
            </a:r>
            <a:r>
              <a:rPr lang="en-US" altLang="ko-KR" dirty="0" smtClean="0"/>
              <a:t>#4 </a:t>
            </a:r>
            <a:r>
              <a:rPr lang="ko-KR" altLang="en-US" dirty="0" smtClean="0"/>
              <a:t>명</a:t>
            </a:r>
          </a:p>
          <a:p>
            <a:pPr marL="0" indent="0">
              <a:buNone/>
            </a:pPr>
            <a:r>
              <a:rPr lang="ko-KR" altLang="en-US" dirty="0" smtClean="0"/>
              <a:t>    </a:t>
            </a:r>
            <a:r>
              <a:rPr lang="en-US" altLang="ko-KR" dirty="0" err="1" smtClean="0"/>
              <a:t>NaN</a:t>
            </a:r>
            <a:r>
              <a:rPr lang="en-US" altLang="ko-KR" dirty="0" smtClean="0"/>
              <a:t>, 0</a:t>
            </a:r>
          </a:p>
          <a:p>
            <a:pPr marL="0" indent="0">
              <a:buNone/>
            </a:pPr>
            <a:r>
              <a:rPr lang="en-US" altLang="ko-KR" dirty="0" smtClean="0"/>
              <a:t>    UVK-400 H/C, 1</a:t>
            </a:r>
          </a:p>
          <a:p>
            <a:pPr marL="0" indent="0">
              <a:buNone/>
            </a:pPr>
            <a:r>
              <a:rPr lang="en-US" altLang="ko-KR" dirty="0" smtClean="0"/>
              <a:t>    Sera Fast P-UVC, 2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기계 </a:t>
            </a:r>
            <a:r>
              <a:rPr lang="en-US" altLang="ko-KR" dirty="0" smtClean="0"/>
              <a:t>ID == 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기계</a:t>
            </a:r>
            <a:r>
              <a:rPr lang="en-US" altLang="ko-KR" dirty="0" smtClean="0"/>
              <a:t>ID</a:t>
            </a:r>
          </a:p>
          <a:p>
            <a:pPr marL="0" indent="0">
              <a:buNone/>
            </a:pPr>
            <a:r>
              <a:rPr lang="en-US" altLang="ko-KR" dirty="0" smtClean="0"/>
              <a:t>    P-DY02, 0</a:t>
            </a:r>
          </a:p>
          <a:p>
            <a:pPr marL="0" indent="0">
              <a:buNone/>
            </a:pPr>
            <a:r>
              <a:rPr lang="en-US" altLang="ko-KR" dirty="0" smtClean="0"/>
              <a:t>    P-DY08, 1</a:t>
            </a:r>
          </a:p>
          <a:p>
            <a:pPr marL="0" indent="0">
              <a:buNone/>
            </a:pPr>
            <a:r>
              <a:rPr lang="en-US" altLang="ko-KR" dirty="0" smtClean="0"/>
              <a:t>Lab </a:t>
            </a:r>
            <a:r>
              <a:rPr lang="ko-KR" altLang="en-US" dirty="0" smtClean="0"/>
              <a:t>염색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염색 </a:t>
            </a:r>
            <a:r>
              <a:rPr lang="ko-KR" altLang="en-US" dirty="0" err="1" smtClean="0"/>
              <a:t>기계명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== Lab </a:t>
            </a:r>
            <a:r>
              <a:rPr lang="ko-KR" altLang="en-US" dirty="0" smtClean="0"/>
              <a:t>후처리</a:t>
            </a:r>
            <a:r>
              <a:rPr lang="en-US" altLang="ko-KR" dirty="0" smtClean="0"/>
              <a:t>:Lab </a:t>
            </a:r>
            <a:r>
              <a:rPr lang="ko-KR" altLang="en-US" dirty="0" smtClean="0"/>
              <a:t>후처리 </a:t>
            </a:r>
            <a:r>
              <a:rPr lang="ko-KR" altLang="en-US" dirty="0" err="1" smtClean="0"/>
              <a:t>기계명</a:t>
            </a:r>
            <a:endParaRPr lang="ko-KR" altLang="en-US" dirty="0" smtClean="0"/>
          </a:p>
          <a:p>
            <a:pPr marL="0" indent="0">
              <a:buNone/>
            </a:pPr>
            <a:r>
              <a:rPr lang="ko-KR" altLang="en-US" dirty="0" smtClean="0"/>
              <a:t>    </a:t>
            </a:r>
            <a:r>
              <a:rPr lang="en-US" altLang="ko-KR" dirty="0" smtClean="0"/>
              <a:t>IR </a:t>
            </a:r>
            <a:r>
              <a:rPr lang="ko-KR" altLang="en-US" dirty="0" err="1" smtClean="0"/>
              <a:t>염색기</a:t>
            </a:r>
            <a:r>
              <a:rPr lang="en-US" altLang="ko-KR" dirty="0" smtClean="0"/>
              <a:t>, 0</a:t>
            </a:r>
          </a:p>
          <a:p>
            <a:pPr marL="0" indent="0">
              <a:buNone/>
            </a:pPr>
            <a:r>
              <a:rPr lang="en-US" altLang="ko-KR" dirty="0" smtClean="0"/>
              <a:t>    STARLET DL-6000+, 1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383982" cy="516024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인덱싱 기준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10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상관성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상관성 분석을 위해서는 </a:t>
            </a:r>
            <a:r>
              <a:rPr lang="en-US" altLang="ko-KR" dirty="0" smtClean="0"/>
              <a:t>numeric value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가져함</a:t>
            </a:r>
            <a:endParaRPr lang="en-US" altLang="ko-KR" dirty="0" smtClean="0"/>
          </a:p>
          <a:p>
            <a:r>
              <a:rPr lang="ko-KR" altLang="en-US" dirty="0" smtClean="0"/>
              <a:t>앞선 데이터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및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44</a:t>
            </a:r>
            <a:r>
              <a:rPr lang="ko-KR" altLang="en-US" dirty="0" smtClean="0"/>
              <a:t>개 컬럼 모두 </a:t>
            </a:r>
            <a:r>
              <a:rPr lang="en-US" altLang="ko-KR" dirty="0" smtClean="0"/>
              <a:t>numeric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7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1638</Words>
  <Application>Microsoft Office PowerPoint</Application>
  <PresentationFormat>와이드스크린</PresentationFormat>
  <Paragraphs>187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Courier New</vt:lpstr>
      <vt:lpstr>Office 테마</vt:lpstr>
      <vt:lpstr>다이텍 데이터 분석</vt:lpstr>
      <vt:lpstr>목차</vt:lpstr>
      <vt:lpstr>변수 필터링 및 데이터 전처리</vt:lpstr>
      <vt:lpstr>1차 필터링 관련 코드 : app.js 104 line</vt:lpstr>
      <vt:lpstr>변수 필터링 및 데이터 전처리</vt:lpstr>
      <vt:lpstr>2차 필터링 관련 코드 : format.js 159 line</vt:lpstr>
      <vt:lpstr>변수 필터링 및 데이터 전처리</vt:lpstr>
      <vt:lpstr>인덱싱 기준</vt:lpstr>
      <vt:lpstr>상관성 분석</vt:lpstr>
      <vt:lpstr>상관석 분석 – 상관계수 정렬(기준:내광성등급)</vt:lpstr>
      <vt:lpstr>상관성 분석 코드 </vt:lpstr>
      <vt:lpstr>PowerPoint 프레젠테이션</vt:lpstr>
      <vt:lpstr>산점도 분석 – 주요 변수</vt:lpstr>
      <vt:lpstr>산점도 분석 코드 – 주요 변수</vt:lpstr>
      <vt:lpstr>산점도 - 주요 변수</vt:lpstr>
      <vt:lpstr>산점도 분석 – 전체 변수</vt:lpstr>
      <vt:lpstr>산점도 분석 코드 – 전체 변수</vt:lpstr>
      <vt:lpstr>산점도 - 전체 변수</vt:lpstr>
      <vt:lpstr>히스토그램 분석</vt:lpstr>
      <vt:lpstr>히스토그램 분석 코드 및 도표 – 목적 변수</vt:lpstr>
      <vt:lpstr>박스플롯 분석</vt:lpstr>
      <vt:lpstr>박스플롯 분석 코드 및 도표 – 목적 변수</vt:lpstr>
      <vt:lpstr>제안점</vt:lpstr>
      <vt:lpstr>참고 자료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다이텍 데이터 분석</dc:title>
  <dc:creator>psc</dc:creator>
  <cp:lastModifiedBy>psc</cp:lastModifiedBy>
  <cp:revision>17</cp:revision>
  <dcterms:created xsi:type="dcterms:W3CDTF">2021-09-30T04:15:42Z</dcterms:created>
  <dcterms:modified xsi:type="dcterms:W3CDTF">2021-09-30T06:32:41Z</dcterms:modified>
</cp:coreProperties>
</file>